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0" r:id="rId4"/>
    <p:sldId id="261" r:id="rId5"/>
    <p:sldId id="271" r:id="rId6"/>
    <p:sldId id="259" r:id="rId7"/>
    <p:sldId id="262" r:id="rId8"/>
    <p:sldId id="263" r:id="rId9"/>
    <p:sldId id="272" r:id="rId10"/>
    <p:sldId id="273" r:id="rId11"/>
    <p:sldId id="274" r:id="rId12"/>
    <p:sldId id="275" r:id="rId13"/>
    <p:sldId id="276" r:id="rId14"/>
    <p:sldId id="258" r:id="rId15"/>
    <p:sldId id="268" r:id="rId16"/>
    <p:sldId id="269" r:id="rId17"/>
    <p:sldId id="264" r:id="rId18"/>
    <p:sldId id="265" r:id="rId19"/>
    <p:sldId id="266" r:id="rId20"/>
    <p:sldId id="270" r:id="rId21"/>
    <p:sldId id="26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07CE693A-C1DD-402C-A490-AC1B8B5D8BE4}" type="datetimeFigureOut">
              <a:rPr lang="en-US" smtClean="0"/>
              <a:t>7/23/2013</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8BC9338E-D333-4C25-977E-98A741D1ED50}"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7CE693A-C1DD-402C-A490-AC1B8B5D8BE4}" type="datetimeFigureOut">
              <a:rPr lang="en-US" smtClean="0"/>
              <a:t>7/23/2013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C9338E-D333-4C25-977E-98A741D1ED5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07CE693A-C1DD-402C-A490-AC1B8B5D8BE4}" type="datetimeFigureOut">
              <a:rPr lang="en-US" smtClean="0"/>
              <a:t>7/23/2013</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8BC9338E-D333-4C25-977E-98A741D1ED5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7CE693A-C1DD-402C-A490-AC1B8B5D8BE4}" type="datetimeFigureOut">
              <a:rPr lang="en-US" smtClean="0"/>
              <a:t>7/23/2013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8BC9338E-D333-4C25-977E-98A741D1ED50}"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7CE693A-C1DD-402C-A490-AC1B8B5D8BE4}" type="datetimeFigureOut">
              <a:rPr lang="en-US" smtClean="0"/>
              <a:t>7/23/2013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8BC9338E-D333-4C25-977E-98A741D1ED50}"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07CE693A-C1DD-402C-A490-AC1B8B5D8BE4}" type="datetimeFigureOut">
              <a:rPr lang="en-US" smtClean="0"/>
              <a:t>7/23/2013</a:t>
            </a:fld>
            <a:endParaRPr lang="en-US"/>
          </a:p>
        </p:txBody>
      </p:sp>
      <p:sp>
        <p:nvSpPr>
          <p:cNvPr id="10" name="Slide Number Placeholder 9"/>
          <p:cNvSpPr>
            <a:spLocks noGrp="1"/>
          </p:cNvSpPr>
          <p:nvPr>
            <p:ph type="sldNum" sz="quarter" idx="16"/>
          </p:nvPr>
        </p:nvSpPr>
        <p:spPr/>
        <p:txBody>
          <a:bodyPr rtlCol="0"/>
          <a:lstStyle/>
          <a:p>
            <a:fld id="{8BC9338E-D333-4C25-977E-98A741D1ED50}"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07CE693A-C1DD-402C-A490-AC1B8B5D8BE4}" type="datetimeFigureOut">
              <a:rPr lang="en-US" smtClean="0"/>
              <a:t>7/23/2013</a:t>
            </a:fld>
            <a:endParaRPr lang="en-US"/>
          </a:p>
        </p:txBody>
      </p:sp>
      <p:sp>
        <p:nvSpPr>
          <p:cNvPr id="12" name="Slide Number Placeholder 11"/>
          <p:cNvSpPr>
            <a:spLocks noGrp="1"/>
          </p:cNvSpPr>
          <p:nvPr>
            <p:ph type="sldNum" sz="quarter" idx="16"/>
          </p:nvPr>
        </p:nvSpPr>
        <p:spPr/>
        <p:txBody>
          <a:bodyPr rtlCol="0"/>
          <a:lstStyle/>
          <a:p>
            <a:fld id="{8BC9338E-D333-4C25-977E-98A741D1ED50}"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7CE693A-C1DD-402C-A490-AC1B8B5D8BE4}" type="datetimeFigureOut">
              <a:rPr lang="en-US" smtClean="0"/>
              <a:t>7/23/2013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8BC9338E-D333-4C25-977E-98A741D1ED5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CE693A-C1DD-402C-A490-AC1B8B5D8BE4}" type="datetimeFigureOut">
              <a:rPr lang="en-US" smtClean="0"/>
              <a:t>7/23/2013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8BC9338E-D333-4C25-977E-98A741D1ED5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7CE693A-C1DD-402C-A490-AC1B8B5D8BE4}" type="datetimeFigureOut">
              <a:rPr lang="en-US" smtClean="0"/>
              <a:t>7/23/2013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8BC9338E-D333-4C25-977E-98A741D1ED50}"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07CE693A-C1DD-402C-A490-AC1B8B5D8BE4}" type="datetimeFigureOut">
              <a:rPr lang="en-US" smtClean="0"/>
              <a:t>7/23/2013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8BC9338E-D333-4C25-977E-98A741D1ED50}"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07CE693A-C1DD-402C-A490-AC1B8B5D8BE4}" type="datetimeFigureOut">
              <a:rPr lang="en-US" smtClean="0"/>
              <a:t>7/23/2013</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8BC9338E-D333-4C25-977E-98A741D1ED5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457200" y="152400"/>
            <a:ext cx="8153400" cy="1371600"/>
          </a:xfrm>
        </p:spPr>
        <p:txBody>
          <a:bodyPr>
            <a:normAutofit fontScale="90000"/>
          </a:bodyPr>
          <a:lstStyle/>
          <a:p>
            <a:r>
              <a:rPr lang="en-US" dirty="0" smtClean="0">
                <a:solidFill>
                  <a:schemeClr val="bg1"/>
                </a:solidFill>
              </a:rPr>
              <a:t>Unit Two: Constitutional Governments</a:t>
            </a:r>
            <a:endParaRPr lang="en-US" dirty="0">
              <a:solidFill>
                <a:schemeClr val="bg1"/>
              </a:solidFill>
            </a:endParaRPr>
          </a:p>
        </p:txBody>
      </p:sp>
      <p:sp>
        <p:nvSpPr>
          <p:cNvPr id="3" name="Subtitle 2"/>
          <p:cNvSpPr>
            <a:spLocks noGrp="1"/>
          </p:cNvSpPr>
          <p:nvPr>
            <p:ph type="subTitle" idx="1"/>
          </p:nvPr>
        </p:nvSpPr>
        <p:spPr>
          <a:xfrm>
            <a:off x="304800" y="1752600"/>
            <a:ext cx="3276600" cy="3505200"/>
          </a:xfrm>
        </p:spPr>
        <p:txBody>
          <a:bodyPr>
            <a:normAutofit/>
          </a:bodyPr>
          <a:lstStyle/>
          <a:p>
            <a:r>
              <a:rPr lang="en-US" dirty="0" smtClean="0">
                <a:solidFill>
                  <a:schemeClr val="bg1"/>
                </a:solidFill>
              </a:rPr>
              <a:t>The Articles of Confederation, the Constitution, and Limited Government.</a:t>
            </a:r>
          </a:p>
          <a:p>
            <a:endParaRPr lang="en-US" dirty="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1361872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is the Constitution of the United States organized?</a:t>
            </a:r>
          </a:p>
        </p:txBody>
      </p:sp>
      <p:sp>
        <p:nvSpPr>
          <p:cNvPr id="3" name="Content Placeholder 2"/>
          <p:cNvSpPr>
            <a:spLocks noGrp="1"/>
          </p:cNvSpPr>
          <p:nvPr>
            <p:ph sz="quarter" idx="1"/>
          </p:nvPr>
        </p:nvSpPr>
        <p:spPr/>
        <p:txBody>
          <a:bodyPr/>
          <a:lstStyle/>
          <a:p>
            <a:r>
              <a:rPr lang="en-US" dirty="0"/>
              <a:t>Separating powers among the legislative, executive, and judicial branches helps prevent any one branch from abusing its </a:t>
            </a:r>
            <a:r>
              <a:rPr lang="en-US" dirty="0" smtClean="0"/>
              <a:t>power.</a:t>
            </a:r>
          </a:p>
          <a:p>
            <a:r>
              <a:rPr lang="en-US" dirty="0"/>
              <a:t>A system of checks and balances gives each of the three branches of government a way to limit the power of the other branches.</a:t>
            </a:r>
            <a:endParaRPr lang="en-US" b="1" dirty="0"/>
          </a:p>
          <a:p>
            <a:endParaRPr lang="en-US" b="1" dirty="0"/>
          </a:p>
        </p:txBody>
      </p:sp>
    </p:spTree>
    <p:extLst>
      <p:ext uri="{BB962C8B-B14F-4D97-AF65-F5344CB8AC3E}">
        <p14:creationId xmlns:p14="http://schemas.microsoft.com/office/powerpoint/2010/main" val="6540069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Legislative Branch</a:t>
            </a:r>
            <a:endParaRPr lang="en-US" dirty="0"/>
          </a:p>
        </p:txBody>
      </p:sp>
      <p:sp>
        <p:nvSpPr>
          <p:cNvPr id="3" name="Content Placeholder 2"/>
          <p:cNvSpPr>
            <a:spLocks noGrp="1"/>
          </p:cNvSpPr>
          <p:nvPr>
            <p:ph sz="quarter" idx="1"/>
          </p:nvPr>
        </p:nvSpPr>
        <p:spPr/>
        <p:txBody>
          <a:bodyPr>
            <a:normAutofit fontScale="92500" lnSpcReduction="20000"/>
          </a:bodyPr>
          <a:lstStyle/>
          <a:p>
            <a:pPr lvl="0"/>
            <a:r>
              <a:rPr lang="en-US" dirty="0" smtClean="0"/>
              <a:t>The Legislative branch makes </a:t>
            </a:r>
            <a:r>
              <a:rPr lang="en-US" dirty="0"/>
              <a:t>laws for </a:t>
            </a:r>
            <a:r>
              <a:rPr lang="en-US" dirty="0" smtClean="0"/>
              <a:t>nation.</a:t>
            </a:r>
            <a:endParaRPr lang="en-US" b="1" dirty="0"/>
          </a:p>
          <a:p>
            <a:r>
              <a:rPr lang="en-US" dirty="0" smtClean="0"/>
              <a:t>The Congress approves the nation’s annual budget. </a:t>
            </a:r>
            <a:endParaRPr lang="en-US" b="1" dirty="0"/>
          </a:p>
          <a:p>
            <a:r>
              <a:rPr lang="en-US" dirty="0" smtClean="0"/>
              <a:t>The Congress also approves </a:t>
            </a:r>
            <a:r>
              <a:rPr lang="en-US" dirty="0"/>
              <a:t>presidential </a:t>
            </a:r>
            <a:r>
              <a:rPr lang="en-US" dirty="0" smtClean="0"/>
              <a:t>appointments to courts, ambassadorships, or offices in the executive branch. </a:t>
            </a:r>
            <a:endParaRPr lang="en-US" b="1" dirty="0"/>
          </a:p>
          <a:p>
            <a:pPr marL="0" indent="0">
              <a:buNone/>
            </a:pPr>
            <a:r>
              <a:rPr lang="en-US" u="sng" dirty="0" smtClean="0"/>
              <a:t>Legislative </a:t>
            </a:r>
            <a:r>
              <a:rPr lang="en-US" u="sng" dirty="0"/>
              <a:t>powers </a:t>
            </a:r>
            <a:r>
              <a:rPr lang="en-US" u="sng" dirty="0" smtClean="0"/>
              <a:t>over</a:t>
            </a:r>
            <a:r>
              <a:rPr lang="en-US" b="1" u="sng" dirty="0"/>
              <a:t> </a:t>
            </a:r>
            <a:r>
              <a:rPr lang="en-US" u="sng" dirty="0" smtClean="0"/>
              <a:t>the </a:t>
            </a:r>
            <a:r>
              <a:rPr lang="en-US" u="sng" dirty="0"/>
              <a:t>executive </a:t>
            </a:r>
            <a:r>
              <a:rPr lang="en-US" u="sng" dirty="0" smtClean="0"/>
              <a:t>branch: </a:t>
            </a:r>
            <a:endParaRPr lang="en-US" b="1" u="sng" dirty="0"/>
          </a:p>
          <a:p>
            <a:pPr marL="0" indent="0">
              <a:buNone/>
            </a:pPr>
            <a:r>
              <a:rPr lang="en-US" dirty="0" smtClean="0"/>
              <a:t>		- </a:t>
            </a:r>
            <a:r>
              <a:rPr lang="en-US" dirty="0"/>
              <a:t>overrides vetoes</a:t>
            </a:r>
            <a:endParaRPr lang="en-US" b="1" dirty="0"/>
          </a:p>
          <a:p>
            <a:pPr marL="0" indent="0">
              <a:buNone/>
            </a:pPr>
            <a:r>
              <a:rPr lang="en-US" dirty="0" smtClean="0"/>
              <a:t>		- </a:t>
            </a:r>
            <a:r>
              <a:rPr lang="en-US" dirty="0"/>
              <a:t>impeaches a President</a:t>
            </a:r>
            <a:endParaRPr lang="en-US" b="1" dirty="0"/>
          </a:p>
          <a:p>
            <a:pPr marL="0" lvl="0" indent="0">
              <a:buNone/>
            </a:pPr>
            <a:r>
              <a:rPr lang="en-US" u="sng" dirty="0" smtClean="0"/>
              <a:t>Legislative powers over the </a:t>
            </a:r>
            <a:r>
              <a:rPr lang="en-US" u="sng" dirty="0"/>
              <a:t>judicial </a:t>
            </a:r>
            <a:r>
              <a:rPr lang="en-US" u="sng" dirty="0" smtClean="0"/>
              <a:t>branch:</a:t>
            </a:r>
            <a:endParaRPr lang="en-US" b="1" u="sng" dirty="0"/>
          </a:p>
          <a:p>
            <a:pPr marL="0" indent="0">
              <a:buNone/>
            </a:pPr>
            <a:r>
              <a:rPr lang="en-US" dirty="0" smtClean="0"/>
              <a:t>		- </a:t>
            </a:r>
            <a:r>
              <a:rPr lang="en-US" dirty="0"/>
              <a:t>approves federal judges</a:t>
            </a:r>
            <a:endParaRPr lang="en-US" b="1" dirty="0"/>
          </a:p>
          <a:p>
            <a:pPr marL="0" indent="0">
              <a:buNone/>
            </a:pPr>
            <a:r>
              <a:rPr lang="en-US" dirty="0" smtClean="0"/>
              <a:t>		- </a:t>
            </a:r>
            <a:r>
              <a:rPr lang="en-US" dirty="0"/>
              <a:t>impeaches federal judges</a:t>
            </a:r>
            <a:endParaRPr lang="en-US" b="1" dirty="0"/>
          </a:p>
          <a:p>
            <a:pPr marL="0" indent="0">
              <a:buNone/>
            </a:pPr>
            <a:endParaRPr lang="en-US" b="1" dirty="0"/>
          </a:p>
          <a:p>
            <a:endParaRPr lang="en-US" b="1" dirty="0"/>
          </a:p>
          <a:p>
            <a:endParaRPr lang="en-US" dirty="0"/>
          </a:p>
        </p:txBody>
      </p:sp>
    </p:spTree>
    <p:extLst>
      <p:ext uri="{BB962C8B-B14F-4D97-AF65-F5344CB8AC3E}">
        <p14:creationId xmlns:p14="http://schemas.microsoft.com/office/powerpoint/2010/main" val="2798098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Executive Branch</a:t>
            </a:r>
            <a:endParaRPr lang="en-US" dirty="0"/>
          </a:p>
        </p:txBody>
      </p:sp>
      <p:sp>
        <p:nvSpPr>
          <p:cNvPr id="3" name="Content Placeholder 2"/>
          <p:cNvSpPr>
            <a:spLocks noGrp="1"/>
          </p:cNvSpPr>
          <p:nvPr>
            <p:ph sz="quarter" idx="1"/>
          </p:nvPr>
        </p:nvSpPr>
        <p:spPr/>
        <p:txBody>
          <a:bodyPr>
            <a:normAutofit fontScale="85000" lnSpcReduction="20000"/>
          </a:bodyPr>
          <a:lstStyle/>
          <a:p>
            <a:pPr lvl="0"/>
            <a:r>
              <a:rPr lang="en-US" dirty="0" smtClean="0"/>
              <a:t>The Executive branch executes, or enforces,  </a:t>
            </a:r>
            <a:r>
              <a:rPr lang="en-US" dirty="0"/>
              <a:t>the law of the </a:t>
            </a:r>
            <a:r>
              <a:rPr lang="en-US" dirty="0" smtClean="0"/>
              <a:t>land. </a:t>
            </a:r>
            <a:endParaRPr lang="en-US" b="1" dirty="0"/>
          </a:p>
          <a:p>
            <a:pPr lvl="0"/>
            <a:r>
              <a:rPr lang="en-US" dirty="0" smtClean="0"/>
              <a:t>The Executive branch </a:t>
            </a:r>
            <a:r>
              <a:rPr lang="en-US" dirty="0"/>
              <a:t>prepares annual budget for congressional </a:t>
            </a:r>
            <a:r>
              <a:rPr lang="en-US" dirty="0" smtClean="0"/>
              <a:t>action – which can be accepted or denied.</a:t>
            </a:r>
            <a:endParaRPr lang="en-US" b="1" dirty="0"/>
          </a:p>
          <a:p>
            <a:r>
              <a:rPr lang="en-US" dirty="0" smtClean="0"/>
              <a:t>The President appoints </a:t>
            </a:r>
            <a:r>
              <a:rPr lang="en-US" dirty="0"/>
              <a:t>cabinet officers, ambassadors, and federal </a:t>
            </a:r>
            <a:r>
              <a:rPr lang="en-US" dirty="0" smtClean="0"/>
              <a:t>judges.</a:t>
            </a:r>
            <a:endParaRPr lang="en-US" b="1" dirty="0"/>
          </a:p>
          <a:p>
            <a:r>
              <a:rPr lang="en-US" dirty="0" smtClean="0"/>
              <a:t>The President administers </a:t>
            </a:r>
            <a:r>
              <a:rPr lang="en-US" dirty="0"/>
              <a:t>federal </a:t>
            </a:r>
            <a:r>
              <a:rPr lang="en-US" dirty="0" smtClean="0"/>
              <a:t>bureaucracy.  </a:t>
            </a:r>
            <a:endParaRPr lang="en-US" b="1" dirty="0"/>
          </a:p>
          <a:p>
            <a:pPr marL="0" indent="0">
              <a:buNone/>
            </a:pPr>
            <a:r>
              <a:rPr lang="en-US" u="sng" dirty="0"/>
              <a:t>Executive powers </a:t>
            </a:r>
            <a:r>
              <a:rPr lang="en-US" u="sng" dirty="0" smtClean="0"/>
              <a:t>over the Legislative Branch: </a:t>
            </a:r>
            <a:endParaRPr lang="en-US" b="1" dirty="0"/>
          </a:p>
          <a:p>
            <a:pPr marL="0" indent="0">
              <a:buNone/>
            </a:pPr>
            <a:r>
              <a:rPr lang="en-US" dirty="0" smtClean="0"/>
              <a:t>		- </a:t>
            </a:r>
            <a:r>
              <a:rPr lang="en-US" dirty="0"/>
              <a:t>vetoes acts of Congress</a:t>
            </a:r>
            <a:endParaRPr lang="en-US" b="1" dirty="0"/>
          </a:p>
          <a:p>
            <a:pPr marL="0" indent="0">
              <a:buNone/>
            </a:pPr>
            <a:r>
              <a:rPr lang="en-US" dirty="0" smtClean="0"/>
              <a:t>		- </a:t>
            </a:r>
            <a:r>
              <a:rPr lang="en-US" dirty="0"/>
              <a:t>calls Congress into special session</a:t>
            </a:r>
            <a:endParaRPr lang="en-US" b="1" dirty="0"/>
          </a:p>
          <a:p>
            <a:pPr marL="0" lvl="0" indent="0">
              <a:buNone/>
            </a:pPr>
            <a:r>
              <a:rPr lang="en-US" u="sng" dirty="0" smtClean="0"/>
              <a:t>Executive Powers over the </a:t>
            </a:r>
            <a:r>
              <a:rPr lang="en-US" u="sng" dirty="0"/>
              <a:t>J</a:t>
            </a:r>
            <a:r>
              <a:rPr lang="en-US" u="sng" dirty="0" smtClean="0"/>
              <a:t>udicial Branch: </a:t>
            </a:r>
            <a:endParaRPr lang="en-US" b="1" u="sng" dirty="0"/>
          </a:p>
          <a:p>
            <a:pPr marL="0" indent="0">
              <a:buNone/>
            </a:pPr>
            <a:r>
              <a:rPr lang="en-US" dirty="0" smtClean="0"/>
              <a:t>		- </a:t>
            </a:r>
            <a:r>
              <a:rPr lang="en-US" dirty="0"/>
              <a:t>appoints federal judges</a:t>
            </a:r>
            <a:endParaRPr lang="en-US" b="1" dirty="0"/>
          </a:p>
          <a:p>
            <a:endParaRPr lang="en-US" dirty="0"/>
          </a:p>
        </p:txBody>
      </p:sp>
    </p:spTree>
    <p:extLst>
      <p:ext uri="{BB962C8B-B14F-4D97-AF65-F5344CB8AC3E}">
        <p14:creationId xmlns:p14="http://schemas.microsoft.com/office/powerpoint/2010/main" val="19244114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Judicial Branch</a:t>
            </a:r>
            <a:endParaRPr lang="en-US" dirty="0"/>
          </a:p>
        </p:txBody>
      </p:sp>
      <p:sp>
        <p:nvSpPr>
          <p:cNvPr id="3" name="Content Placeholder 2"/>
          <p:cNvSpPr>
            <a:spLocks noGrp="1"/>
          </p:cNvSpPr>
          <p:nvPr>
            <p:ph sz="quarter" idx="1"/>
          </p:nvPr>
        </p:nvSpPr>
        <p:spPr/>
        <p:txBody>
          <a:bodyPr>
            <a:normAutofit fontScale="77500" lnSpcReduction="20000"/>
          </a:bodyPr>
          <a:lstStyle/>
          <a:p>
            <a:pPr lvl="0"/>
            <a:r>
              <a:rPr lang="en-US" dirty="0" smtClean="0"/>
              <a:t>The Judicial Branch interprets the law, and hears cases involving transgressions against the law.</a:t>
            </a:r>
            <a:endParaRPr lang="en-US" b="1" dirty="0"/>
          </a:p>
          <a:p>
            <a:r>
              <a:rPr lang="en-US" dirty="0" smtClean="0"/>
              <a:t>The Supreme </a:t>
            </a:r>
            <a:r>
              <a:rPr lang="en-US" dirty="0"/>
              <a:t>Court </a:t>
            </a:r>
            <a:r>
              <a:rPr lang="en-US" dirty="0" smtClean="0"/>
              <a:t>has </a:t>
            </a:r>
            <a:r>
              <a:rPr lang="en-US" dirty="0"/>
              <a:t>power of judicial </a:t>
            </a:r>
            <a:r>
              <a:rPr lang="en-US" dirty="0" smtClean="0"/>
              <a:t>review, allowing them to determine the constitutionality of the law itself.  In other words, is the law legal?  And, Court Justices serve for life or good behavior!</a:t>
            </a:r>
            <a:endParaRPr lang="en-US" b="1" dirty="0"/>
          </a:p>
          <a:p>
            <a:r>
              <a:rPr lang="en-US" dirty="0"/>
              <a:t>F</a:t>
            </a:r>
            <a:r>
              <a:rPr lang="en-US" dirty="0" smtClean="0"/>
              <a:t>ederal </a:t>
            </a:r>
            <a:r>
              <a:rPr lang="en-US" dirty="0"/>
              <a:t>courts </a:t>
            </a:r>
            <a:r>
              <a:rPr lang="en-US" dirty="0" smtClean="0"/>
              <a:t>try </a:t>
            </a:r>
            <a:r>
              <a:rPr lang="en-US" dirty="0"/>
              <a:t>cases involving federal law and U.S. Constitutional </a:t>
            </a:r>
            <a:r>
              <a:rPr lang="en-US" dirty="0" smtClean="0"/>
              <a:t>questions.  They were created by the Judiciary Act.</a:t>
            </a:r>
            <a:endParaRPr lang="en-US" b="1" dirty="0"/>
          </a:p>
          <a:p>
            <a:pPr marL="0" indent="0">
              <a:buNone/>
            </a:pPr>
            <a:r>
              <a:rPr lang="en-US" sz="3200" u="sng" dirty="0"/>
              <a:t>Judicial powers </a:t>
            </a:r>
            <a:r>
              <a:rPr lang="en-US" sz="3200" u="sng" dirty="0" smtClean="0"/>
              <a:t>over</a:t>
            </a:r>
            <a:r>
              <a:rPr lang="en-US" sz="3200" b="1" u="sng" dirty="0"/>
              <a:t> </a:t>
            </a:r>
            <a:r>
              <a:rPr lang="en-US" sz="3200" u="sng" dirty="0" smtClean="0"/>
              <a:t>the </a:t>
            </a:r>
            <a:r>
              <a:rPr lang="en-US" sz="3200" u="sng" dirty="0"/>
              <a:t>legislative </a:t>
            </a:r>
            <a:r>
              <a:rPr lang="en-US" sz="3200" u="sng" dirty="0" smtClean="0"/>
              <a:t>branch:</a:t>
            </a:r>
            <a:endParaRPr lang="en-US" sz="3200" b="1" u="sng" dirty="0"/>
          </a:p>
          <a:p>
            <a:pPr marL="0" indent="0">
              <a:buNone/>
            </a:pPr>
            <a:r>
              <a:rPr lang="en-US" sz="3200" dirty="0"/>
              <a:t>	</a:t>
            </a:r>
            <a:r>
              <a:rPr lang="en-US" sz="3200" dirty="0" smtClean="0"/>
              <a:t>	-The Court can declare </a:t>
            </a:r>
            <a:r>
              <a:rPr lang="en-US" sz="3200" dirty="0"/>
              <a:t>laws </a:t>
            </a:r>
            <a:r>
              <a:rPr lang="en-US" sz="3200" dirty="0" smtClean="0"/>
              <a:t>unconstitutional</a:t>
            </a:r>
          </a:p>
          <a:p>
            <a:pPr marL="0" indent="0">
              <a:buNone/>
            </a:pPr>
            <a:r>
              <a:rPr lang="en-US" sz="3200" u="sng" dirty="0" smtClean="0"/>
              <a:t>Judicial powers over the executive branch</a:t>
            </a:r>
            <a:r>
              <a:rPr lang="en-US" sz="3200" dirty="0" smtClean="0"/>
              <a:t>:</a:t>
            </a:r>
            <a:endParaRPr lang="en-US" sz="3200" dirty="0"/>
          </a:p>
          <a:p>
            <a:pPr marL="0" indent="0">
              <a:buNone/>
            </a:pPr>
            <a:r>
              <a:rPr lang="en-US" sz="3200" dirty="0"/>
              <a:t>	</a:t>
            </a:r>
            <a:r>
              <a:rPr lang="en-US" sz="3200" dirty="0" smtClean="0"/>
              <a:t>	- The Court can declare </a:t>
            </a:r>
            <a:r>
              <a:rPr lang="en-US" sz="3200" dirty="0"/>
              <a:t>executive acts </a:t>
            </a:r>
            <a:endParaRPr lang="en-US" sz="3200" dirty="0" smtClean="0"/>
          </a:p>
          <a:p>
            <a:pPr marL="0" indent="0">
              <a:buNone/>
            </a:pPr>
            <a:r>
              <a:rPr lang="en-US" sz="3200" dirty="0"/>
              <a:t>	</a:t>
            </a:r>
            <a:r>
              <a:rPr lang="en-US" sz="3200" dirty="0" smtClean="0"/>
              <a:t>	   unconstitutional</a:t>
            </a:r>
            <a:endParaRPr lang="en-US" sz="3600" dirty="0"/>
          </a:p>
          <a:p>
            <a:endParaRPr lang="en-US" dirty="0"/>
          </a:p>
        </p:txBody>
      </p:sp>
    </p:spTree>
    <p:extLst>
      <p:ext uri="{BB962C8B-B14F-4D97-AF65-F5344CB8AC3E}">
        <p14:creationId xmlns:p14="http://schemas.microsoft.com/office/powerpoint/2010/main" val="40217490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the First Amendment protect fundamental rights? </a:t>
            </a:r>
            <a:endParaRPr lang="en-US" dirty="0"/>
          </a:p>
        </p:txBody>
      </p:sp>
      <p:sp>
        <p:nvSpPr>
          <p:cNvPr id="3" name="Content Placeholder 2"/>
          <p:cNvSpPr>
            <a:spLocks noGrp="1"/>
          </p:cNvSpPr>
          <p:nvPr>
            <p:ph sz="quarter" idx="1"/>
          </p:nvPr>
        </p:nvSpPr>
        <p:spPr/>
        <p:txBody>
          <a:bodyPr/>
          <a:lstStyle/>
          <a:p>
            <a:r>
              <a:rPr lang="en-US" dirty="0" smtClean="0"/>
              <a:t>The First </a:t>
            </a:r>
            <a:r>
              <a:rPr lang="en-US" dirty="0"/>
              <a:t>Amendment states, “Congress shall make no law respecting an establishment of religion, or prohibiting the free exercise thereof; or abridging the freedom of speech, or of the press; or the right of the people peaceably to assemble, and to petition the Government for a redress of grievances</a:t>
            </a:r>
            <a:r>
              <a:rPr lang="en-US" dirty="0" smtClean="0"/>
              <a:t>.” </a:t>
            </a:r>
            <a:endParaRPr lang="en-US" dirty="0"/>
          </a:p>
        </p:txBody>
      </p:sp>
    </p:spTree>
    <p:extLst>
      <p:ext uri="{BB962C8B-B14F-4D97-AF65-F5344CB8AC3E}">
        <p14:creationId xmlns:p14="http://schemas.microsoft.com/office/powerpoint/2010/main" val="25678956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Amendment Protections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Establishes the principle of religious toleration and forbids the creation of a national religion.</a:t>
            </a:r>
          </a:p>
          <a:p>
            <a:r>
              <a:rPr lang="en-US" dirty="0" smtClean="0"/>
              <a:t>Freedom of speech is established – Congress cannot jail or punish you for speaking in public, unless your words are used to incite riots or create a dangerous circumstance.  For example, shouting “Fire!” in a crowded theater, where no fire exists.</a:t>
            </a:r>
          </a:p>
          <a:p>
            <a:r>
              <a:rPr lang="en-US" dirty="0" smtClean="0"/>
              <a:t>Freedom of the Press.  Not only are newspaper reporters allowed to criticize their government and leaders, but also, they don’t have to reveal the sources of their information!</a:t>
            </a:r>
          </a:p>
          <a:p>
            <a:endParaRPr lang="en-US" dirty="0"/>
          </a:p>
        </p:txBody>
      </p:sp>
    </p:spTree>
    <p:extLst>
      <p:ext uri="{BB962C8B-B14F-4D97-AF65-F5344CB8AC3E}">
        <p14:creationId xmlns:p14="http://schemas.microsoft.com/office/powerpoint/2010/main" val="19483853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Amendment Protections</a:t>
            </a:r>
            <a:endParaRPr lang="en-US" dirty="0"/>
          </a:p>
        </p:txBody>
      </p:sp>
      <p:sp>
        <p:nvSpPr>
          <p:cNvPr id="3" name="Content Placeholder 2"/>
          <p:cNvSpPr>
            <a:spLocks noGrp="1"/>
          </p:cNvSpPr>
          <p:nvPr>
            <p:ph sz="quarter" idx="1"/>
          </p:nvPr>
        </p:nvSpPr>
        <p:spPr/>
        <p:txBody>
          <a:bodyPr/>
          <a:lstStyle/>
          <a:p>
            <a:r>
              <a:rPr lang="en-US" dirty="0" smtClean="0"/>
              <a:t>The right to peaceably assemble is guaranteed.  American citizens can join together, meet, and make plans without fear of intimidation from the government.</a:t>
            </a:r>
          </a:p>
          <a:p>
            <a:r>
              <a:rPr lang="en-US" dirty="0" smtClean="0"/>
              <a:t>The right to petition the government for redress of grievances.  If you are upset with the government for a choice or decision it has made, you can petition the government to make changes without fear of reprisals. </a:t>
            </a:r>
            <a:endParaRPr lang="en-US" dirty="0"/>
          </a:p>
        </p:txBody>
      </p:sp>
    </p:spTree>
    <p:extLst>
      <p:ext uri="{BB962C8B-B14F-4D97-AF65-F5344CB8AC3E}">
        <p14:creationId xmlns:p14="http://schemas.microsoft.com/office/powerpoint/2010/main" val="4679670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371600" y="2743200"/>
            <a:ext cx="7123113" cy="2971800"/>
          </a:xfrm>
        </p:spPr>
        <p:txBody>
          <a:bodyPr>
            <a:normAutofit lnSpcReduction="10000"/>
          </a:bodyPr>
          <a:lstStyle/>
          <a:p>
            <a:r>
              <a:rPr lang="en-US" dirty="0"/>
              <a:t>We the People  of the United States, in Order to form a more perfect Union, establish Justice, insure domestic Tranquility, provide for the common defense, promote the general Welfare, and secure the Blessings of Liberty to ourselves and our Posterity, do ordain and establish this Constitution for the United States of America.</a:t>
            </a:r>
          </a:p>
          <a:p>
            <a:endParaRPr lang="en-US" dirty="0"/>
          </a:p>
        </p:txBody>
      </p:sp>
      <p:sp>
        <p:nvSpPr>
          <p:cNvPr id="4" name="Title 3"/>
          <p:cNvSpPr>
            <a:spLocks noGrp="1"/>
          </p:cNvSpPr>
          <p:nvPr>
            <p:ph type="title"/>
          </p:nvPr>
        </p:nvSpPr>
        <p:spPr/>
        <p:txBody>
          <a:bodyPr/>
          <a:lstStyle/>
          <a:p>
            <a:r>
              <a:rPr lang="en-US" dirty="0" smtClean="0"/>
              <a:t>The Preamble to the Constitution</a:t>
            </a:r>
            <a:endParaRPr lang="en-US" dirty="0"/>
          </a:p>
        </p:txBody>
      </p:sp>
    </p:spTree>
    <p:extLst>
      <p:ext uri="{BB962C8B-B14F-4D97-AF65-F5344CB8AC3E}">
        <p14:creationId xmlns:p14="http://schemas.microsoft.com/office/powerpoint/2010/main" val="3122221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Who are “We the People?”  Who are the actual authors of the Constitution?</a:t>
            </a:r>
            <a:endParaRPr lang="en-US" dirty="0"/>
          </a:p>
        </p:txBody>
      </p:sp>
      <p:sp>
        <p:nvSpPr>
          <p:cNvPr id="9" name="Text Placeholder 8"/>
          <p:cNvSpPr>
            <a:spLocks noGrp="1"/>
          </p:cNvSpPr>
          <p:nvPr>
            <p:ph type="body" idx="2"/>
          </p:nvPr>
        </p:nvSpPr>
        <p:spPr>
          <a:xfrm>
            <a:off x="228600" y="1676400"/>
            <a:ext cx="1981200" cy="4953000"/>
          </a:xfrm>
        </p:spPr>
        <p:txBody>
          <a:bodyPr/>
          <a:lstStyle/>
          <a:p>
            <a:r>
              <a:rPr lang="en-US" dirty="0" smtClean="0"/>
              <a:t>Why did they choose to begin the document with these words? It was simply to suggest “the consent of the people.”  After all the Founding Fathers, as much as we admire them, were almost exclusively rich, well-educated white men.  They were not like all other Americans…</a:t>
            </a:r>
            <a:endParaRPr lang="en-US" dirty="0"/>
          </a:p>
        </p:txBody>
      </p:sp>
      <p:pic>
        <p:nvPicPr>
          <p:cNvPr id="10" name="Content Placeholder 9"/>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749296" y="2112264"/>
            <a:ext cx="5626608" cy="3700272"/>
          </a:xfrm>
        </p:spPr>
      </p:pic>
    </p:spTree>
    <p:extLst>
      <p:ext uri="{BB962C8B-B14F-4D97-AF65-F5344CB8AC3E}">
        <p14:creationId xmlns:p14="http://schemas.microsoft.com/office/powerpoint/2010/main" val="5838850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3200" dirty="0" smtClean="0"/>
              <a:t>List at least six (6) reasons why the Constitution was written, according to the Preamble. </a:t>
            </a:r>
            <a:endParaRPr lang="en-US" sz="3200" dirty="0"/>
          </a:p>
        </p:txBody>
      </p:sp>
      <p:sp>
        <p:nvSpPr>
          <p:cNvPr id="6" name="Content Placeholder 5"/>
          <p:cNvSpPr>
            <a:spLocks noGrp="1"/>
          </p:cNvSpPr>
          <p:nvPr>
            <p:ph sz="quarter" idx="1"/>
          </p:nvPr>
        </p:nvSpPr>
        <p:spPr/>
        <p:txBody>
          <a:bodyPr>
            <a:normAutofit fontScale="92500" lnSpcReduction="20000"/>
          </a:bodyPr>
          <a:lstStyle/>
          <a:p>
            <a:r>
              <a:rPr lang="en-US" u="sng" dirty="0" smtClean="0"/>
              <a:t>“in order to form a more perfect Union,” </a:t>
            </a:r>
            <a:r>
              <a:rPr lang="en-US" dirty="0" smtClean="0"/>
              <a:t>– that is, to improve the nation from it’s current situation.</a:t>
            </a:r>
          </a:p>
          <a:p>
            <a:r>
              <a:rPr lang="en-US" u="sng" dirty="0" smtClean="0"/>
              <a:t>“establish justice” </a:t>
            </a:r>
            <a:r>
              <a:rPr lang="en-US" dirty="0" smtClean="0"/>
              <a:t>– in other words, give everyone equal opportunity to ‘life, liberty, and the pursuit of happiness.’</a:t>
            </a:r>
          </a:p>
          <a:p>
            <a:r>
              <a:rPr lang="en-US" u="sng" dirty="0" smtClean="0"/>
              <a:t>“insure domestic tranquility”</a:t>
            </a:r>
            <a:r>
              <a:rPr lang="en-US" dirty="0" smtClean="0"/>
              <a:t> – or, make life in America peaceful and ease tensions.</a:t>
            </a:r>
          </a:p>
          <a:p>
            <a:r>
              <a:rPr lang="en-US" u="sng" dirty="0" smtClean="0"/>
              <a:t>“provide for the common defense” </a:t>
            </a:r>
            <a:r>
              <a:rPr lang="en-US" dirty="0" smtClean="0"/>
              <a:t>– meaning, establish an effective and efficient military, without jeopardizing our liberty.  The Founding Fathers had a serious concern about what they called a “standing army,” and viewed it as a threat to liberty.</a:t>
            </a:r>
          </a:p>
          <a:p>
            <a:endParaRPr lang="en-US" dirty="0"/>
          </a:p>
        </p:txBody>
      </p:sp>
    </p:spTree>
    <p:extLst>
      <p:ext uri="{BB962C8B-B14F-4D97-AF65-F5344CB8AC3E}">
        <p14:creationId xmlns:p14="http://schemas.microsoft.com/office/powerpoint/2010/main" val="2182655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governments change? </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Because the people grow discontent and seek to “alter or abolish” them. </a:t>
            </a:r>
          </a:p>
          <a:p>
            <a:r>
              <a:rPr lang="en-US" dirty="0" smtClean="0"/>
              <a:t>Tyranny</a:t>
            </a:r>
          </a:p>
          <a:p>
            <a:r>
              <a:rPr lang="en-US" dirty="0" smtClean="0"/>
              <a:t>Civil War</a:t>
            </a:r>
          </a:p>
          <a:p>
            <a:r>
              <a:rPr lang="en-US" dirty="0" smtClean="0"/>
              <a:t>Taxation – “The power to tax is the power to destroy.” </a:t>
            </a:r>
          </a:p>
          <a:p>
            <a:r>
              <a:rPr lang="en-US" dirty="0" smtClean="0"/>
              <a:t>Religious hardliners.</a:t>
            </a:r>
          </a:p>
          <a:p>
            <a:r>
              <a:rPr lang="en-US" dirty="0" smtClean="0"/>
              <a:t>Chaos in society – disease, economic collapse, or invasion.</a:t>
            </a:r>
          </a:p>
        </p:txBody>
      </p:sp>
    </p:spTree>
    <p:extLst>
      <p:ext uri="{BB962C8B-B14F-4D97-AF65-F5344CB8AC3E}">
        <p14:creationId xmlns:p14="http://schemas.microsoft.com/office/powerpoint/2010/main" val="19382336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List at least six (6) reasons why the Constitution was written, according to the Preamble. </a:t>
            </a:r>
            <a:r>
              <a:rPr lang="en-US" sz="3200" dirty="0" smtClean="0"/>
              <a:t> </a:t>
            </a:r>
            <a:endParaRPr lang="en-US" sz="3200" dirty="0"/>
          </a:p>
        </p:txBody>
      </p:sp>
      <p:sp>
        <p:nvSpPr>
          <p:cNvPr id="3" name="Content Placeholder 2"/>
          <p:cNvSpPr>
            <a:spLocks noGrp="1"/>
          </p:cNvSpPr>
          <p:nvPr>
            <p:ph sz="quarter" idx="1"/>
          </p:nvPr>
        </p:nvSpPr>
        <p:spPr/>
        <p:txBody>
          <a:bodyPr>
            <a:normAutofit lnSpcReduction="10000"/>
          </a:bodyPr>
          <a:lstStyle/>
          <a:p>
            <a:r>
              <a:rPr lang="en-US" u="sng" dirty="0" smtClean="0"/>
              <a:t>“to promote the general Welfare” </a:t>
            </a:r>
            <a:r>
              <a:rPr lang="en-US" dirty="0" smtClean="0"/>
              <a:t>- this would mean just the “common good” in the language of the Founding Fathers.  The notion of welfare as temporary government assistance for those in need was not established then; usually churches or local community members help their own. </a:t>
            </a:r>
          </a:p>
          <a:p>
            <a:r>
              <a:rPr lang="en-US" u="sng" dirty="0" smtClean="0"/>
              <a:t>“to secure the blessings of liberty for ourselves and our posterity” </a:t>
            </a:r>
            <a:r>
              <a:rPr lang="en-US" dirty="0" smtClean="0"/>
              <a:t>– this means to protect our freedoms and the freedoms of our children (and their children.) </a:t>
            </a:r>
          </a:p>
          <a:p>
            <a:endParaRPr lang="en-US" dirty="0"/>
          </a:p>
        </p:txBody>
      </p:sp>
    </p:spTree>
    <p:extLst>
      <p:ext uri="{BB962C8B-B14F-4D97-AF65-F5344CB8AC3E}">
        <p14:creationId xmlns:p14="http://schemas.microsoft.com/office/powerpoint/2010/main" val="8800907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400" dirty="0" smtClean="0"/>
              <a:t>What does the Preamble seem to suggest about the government it hoped to replace, namely, the Articles of Confederation?</a:t>
            </a:r>
            <a:endParaRPr lang="en-US" sz="2400" dirty="0"/>
          </a:p>
        </p:txBody>
      </p:sp>
      <p:sp>
        <p:nvSpPr>
          <p:cNvPr id="9" name="Text Placeholder 8"/>
          <p:cNvSpPr>
            <a:spLocks noGrp="1"/>
          </p:cNvSpPr>
          <p:nvPr>
            <p:ph type="body" idx="2"/>
          </p:nvPr>
        </p:nvSpPr>
        <p:spPr/>
        <p:txBody>
          <a:bodyPr/>
          <a:lstStyle/>
          <a:p>
            <a:endParaRPr lang="en-US"/>
          </a:p>
        </p:txBody>
      </p:sp>
      <p:pic>
        <p:nvPicPr>
          <p:cNvPr id="10" name="Content Placeholder 9"/>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514600" y="2247900"/>
            <a:ext cx="6096000" cy="3429000"/>
          </a:xfrm>
        </p:spPr>
      </p:pic>
    </p:spTree>
    <p:extLst>
      <p:ext uri="{BB962C8B-B14F-4D97-AF65-F5344CB8AC3E}">
        <p14:creationId xmlns:p14="http://schemas.microsoft.com/office/powerpoint/2010/main" val="3584639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Which basic principles characterize constitutional governments? </a:t>
            </a:r>
            <a:endParaRPr lang="en-US" dirty="0"/>
          </a:p>
        </p:txBody>
      </p:sp>
      <p:sp>
        <p:nvSpPr>
          <p:cNvPr id="3" name="Content Placeholder 2"/>
          <p:cNvSpPr>
            <a:spLocks noGrp="1"/>
          </p:cNvSpPr>
          <p:nvPr>
            <p:ph sz="quarter" idx="1"/>
          </p:nvPr>
        </p:nvSpPr>
        <p:spPr>
          <a:xfrm>
            <a:off x="609600" y="1752600"/>
            <a:ext cx="8153400" cy="4495800"/>
          </a:xfrm>
        </p:spPr>
        <p:txBody>
          <a:bodyPr>
            <a:normAutofit fontScale="92500" lnSpcReduction="10000"/>
          </a:bodyPr>
          <a:lstStyle/>
          <a:p>
            <a:pPr lvl="0"/>
            <a:r>
              <a:rPr lang="en-US" u="sng" dirty="0"/>
              <a:t>consent of the </a:t>
            </a:r>
            <a:r>
              <a:rPr lang="en-US" u="sng" dirty="0" smtClean="0"/>
              <a:t>governed </a:t>
            </a:r>
            <a:r>
              <a:rPr lang="en-US" dirty="0" smtClean="0"/>
              <a:t>– the people grant their permission for the government to rule.</a:t>
            </a:r>
            <a:endParaRPr lang="en-US" b="1" dirty="0"/>
          </a:p>
          <a:p>
            <a:pPr lvl="0"/>
            <a:r>
              <a:rPr lang="en-US" u="sng" dirty="0"/>
              <a:t>limited </a:t>
            </a:r>
            <a:r>
              <a:rPr lang="en-US" u="sng" dirty="0" smtClean="0"/>
              <a:t>government </a:t>
            </a:r>
            <a:r>
              <a:rPr lang="en-US" dirty="0" smtClean="0"/>
              <a:t>– there are clearly defined limits to how the government can influence people.</a:t>
            </a:r>
            <a:endParaRPr lang="en-US" b="1" dirty="0"/>
          </a:p>
          <a:p>
            <a:pPr lvl="0"/>
            <a:r>
              <a:rPr lang="en-US" u="sng" dirty="0"/>
              <a:t>rule of </a:t>
            </a:r>
            <a:r>
              <a:rPr lang="en-US" u="sng" dirty="0" smtClean="0"/>
              <a:t>law </a:t>
            </a:r>
            <a:r>
              <a:rPr lang="en-US" dirty="0" smtClean="0"/>
              <a:t>– all members of society, including the government’s leaders, are subject to the law.</a:t>
            </a:r>
            <a:endParaRPr lang="en-US" b="1" dirty="0"/>
          </a:p>
          <a:p>
            <a:pPr lvl="0"/>
            <a:r>
              <a:rPr lang="en-US" u="sng" dirty="0" smtClean="0"/>
              <a:t>Democracy</a:t>
            </a:r>
            <a:r>
              <a:rPr lang="en-US" dirty="0" smtClean="0"/>
              <a:t> – elections and voting are used to determine government leaders and policy.</a:t>
            </a:r>
            <a:endParaRPr lang="en-US" b="1" dirty="0"/>
          </a:p>
          <a:p>
            <a:pPr lvl="0"/>
            <a:r>
              <a:rPr lang="en-US" u="sng" dirty="0"/>
              <a:t>representative </a:t>
            </a:r>
            <a:r>
              <a:rPr lang="en-US" u="sng" dirty="0" smtClean="0"/>
              <a:t>government</a:t>
            </a:r>
            <a:r>
              <a:rPr lang="en-US" dirty="0" smtClean="0"/>
              <a:t> – elections are held to select representatives in Congress or for the Presidency.</a:t>
            </a:r>
            <a:endParaRPr lang="en-US" b="1" dirty="0"/>
          </a:p>
          <a:p>
            <a:endParaRPr lang="en-US" dirty="0"/>
          </a:p>
        </p:txBody>
      </p:sp>
    </p:spTree>
    <p:extLst>
      <p:ext uri="{BB962C8B-B14F-4D97-AF65-F5344CB8AC3E}">
        <p14:creationId xmlns:p14="http://schemas.microsoft.com/office/powerpoint/2010/main" val="650262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didn’t the Articles of Confederation work? </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First of all, they did work!  We won the Revolutionary War, signed the Treaty of Paris, and settled western land disputes with the Northwest Ordinance during the Articles of Confederation years.  However, …</a:t>
            </a:r>
          </a:p>
          <a:p>
            <a:r>
              <a:rPr lang="en-US" dirty="0" smtClean="0"/>
              <a:t>No power to tax or retire the public debt to Spain, France, and Holland after the war.</a:t>
            </a:r>
          </a:p>
          <a:p>
            <a:r>
              <a:rPr lang="en-US" dirty="0" smtClean="0"/>
              <a:t>A weak central government, more power was given to the states… like Rhode Island, which single handedly prevented a tax, or excise, or imports. </a:t>
            </a:r>
            <a:endParaRPr lang="en-US" dirty="0"/>
          </a:p>
        </p:txBody>
      </p:sp>
    </p:spTree>
    <p:extLst>
      <p:ext uri="{BB962C8B-B14F-4D97-AF65-F5344CB8AC3E}">
        <p14:creationId xmlns:p14="http://schemas.microsoft.com/office/powerpoint/2010/main" val="4977301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Why didn’t the Articles of Confederation work? </a:t>
            </a:r>
          </a:p>
        </p:txBody>
      </p:sp>
      <p:sp>
        <p:nvSpPr>
          <p:cNvPr id="3" name="Content Placeholder 2"/>
          <p:cNvSpPr>
            <a:spLocks noGrp="1"/>
          </p:cNvSpPr>
          <p:nvPr>
            <p:ph sz="quarter" idx="1"/>
          </p:nvPr>
        </p:nvSpPr>
        <p:spPr/>
        <p:txBody>
          <a:bodyPr/>
          <a:lstStyle/>
          <a:p>
            <a:pPr lvl="0"/>
            <a:r>
              <a:rPr lang="en-US" dirty="0"/>
              <a:t>G</a:t>
            </a:r>
            <a:r>
              <a:rPr lang="en-US" dirty="0" smtClean="0"/>
              <a:t>ave </a:t>
            </a:r>
            <a:r>
              <a:rPr lang="en-US" dirty="0"/>
              <a:t>Congress no power to tax or regulate commerce among the states</a:t>
            </a:r>
            <a:endParaRPr lang="en-US" b="1" dirty="0"/>
          </a:p>
          <a:p>
            <a:pPr lvl="0"/>
            <a:r>
              <a:rPr lang="en-US" dirty="0"/>
              <a:t>P</a:t>
            </a:r>
            <a:r>
              <a:rPr lang="en-US" dirty="0" smtClean="0"/>
              <a:t>rovided </a:t>
            </a:r>
            <a:r>
              <a:rPr lang="en-US" dirty="0"/>
              <a:t>no common </a:t>
            </a:r>
            <a:r>
              <a:rPr lang="en-US" dirty="0" smtClean="0"/>
              <a:t>currency – that is, every state created its own money, leading to confusion.</a:t>
            </a:r>
            <a:endParaRPr lang="en-US" b="1" dirty="0"/>
          </a:p>
          <a:p>
            <a:pPr lvl="0"/>
            <a:r>
              <a:rPr lang="en-US" dirty="0"/>
              <a:t>G</a:t>
            </a:r>
            <a:r>
              <a:rPr lang="en-US" dirty="0" smtClean="0"/>
              <a:t>ave </a:t>
            </a:r>
            <a:r>
              <a:rPr lang="en-US" dirty="0"/>
              <a:t>each state one vote regardless of </a:t>
            </a:r>
            <a:r>
              <a:rPr lang="en-US" dirty="0" smtClean="0"/>
              <a:t>size, even gimpy states like Rhode Island and Delaware.</a:t>
            </a:r>
            <a:endParaRPr lang="en-US" b="1" dirty="0"/>
          </a:p>
          <a:p>
            <a:pPr lvl="0"/>
            <a:r>
              <a:rPr lang="en-US" dirty="0"/>
              <a:t>P</a:t>
            </a:r>
            <a:r>
              <a:rPr lang="en-US" dirty="0" smtClean="0"/>
              <a:t>rovided </a:t>
            </a:r>
            <a:r>
              <a:rPr lang="en-US" dirty="0"/>
              <a:t>for no executive or judicial </a:t>
            </a:r>
            <a:r>
              <a:rPr lang="en-US" dirty="0" smtClean="0"/>
              <a:t>branch.</a:t>
            </a:r>
            <a:endParaRPr lang="en-US" b="1" dirty="0"/>
          </a:p>
          <a:p>
            <a:r>
              <a:rPr lang="en-US" dirty="0" smtClean="0"/>
              <a:t>Overall, the government under the Articles of Confederation was too weak.</a:t>
            </a:r>
            <a:endParaRPr lang="en-US" dirty="0"/>
          </a:p>
        </p:txBody>
      </p:sp>
    </p:spTree>
    <p:extLst>
      <p:ext uri="{BB962C8B-B14F-4D97-AF65-F5344CB8AC3E}">
        <p14:creationId xmlns:p14="http://schemas.microsoft.com/office/powerpoint/2010/main" val="1997851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is the Constitution of the United States called a “living document?” </a:t>
            </a:r>
            <a:endParaRPr lang="en-US" dirty="0"/>
          </a:p>
        </p:txBody>
      </p:sp>
      <p:sp>
        <p:nvSpPr>
          <p:cNvPr id="5" name="Content Placeholder 4"/>
          <p:cNvSpPr>
            <a:spLocks noGrp="1"/>
          </p:cNvSpPr>
          <p:nvPr>
            <p:ph sz="quarter" idx="1"/>
          </p:nvPr>
        </p:nvSpPr>
        <p:spPr>
          <a:xfrm>
            <a:off x="152400" y="1600200"/>
            <a:ext cx="4343400" cy="5105400"/>
          </a:xfrm>
        </p:spPr>
        <p:txBody>
          <a:bodyPr>
            <a:normAutofit fontScale="85000" lnSpcReduction="20000"/>
          </a:bodyPr>
          <a:lstStyle/>
          <a:p>
            <a:r>
              <a:rPr lang="en-US" dirty="0" smtClean="0"/>
              <a:t>The United States Constitution is considered a “living document” because it can be amended – and has been, twenty-seven (27) times.  It is also possible for the Supreme Court to interpret the Constitution differently over time.  For example, “We the People” today is interpreted very differently than it might have been in the 1850s, when women were considered second class citizens, and African-American men were often considered property.</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76800" y="1600200"/>
            <a:ext cx="3896371" cy="5105400"/>
          </a:xfrm>
          <a:prstGeom prst="rect">
            <a:avLst/>
          </a:prstGeom>
        </p:spPr>
      </p:pic>
    </p:spTree>
    <p:extLst>
      <p:ext uri="{BB962C8B-B14F-4D97-AF65-F5344CB8AC3E}">
        <p14:creationId xmlns:p14="http://schemas.microsoft.com/office/powerpoint/2010/main" val="1103866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the Constitution of the United States define and limit gov’t powers?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It establishes </a:t>
            </a:r>
            <a:r>
              <a:rPr lang="en-US" dirty="0"/>
              <a:t>the structure of the United States </a:t>
            </a:r>
            <a:r>
              <a:rPr lang="en-US" dirty="0" smtClean="0"/>
              <a:t>government.  The Executive Branch, the Legislative Branch, and the Judicial Branch are each given specific roles in the government and specific checks and balances over the other branches.</a:t>
            </a:r>
            <a:endParaRPr lang="en-US" b="1" dirty="0"/>
          </a:p>
          <a:p>
            <a:r>
              <a:rPr lang="en-US" dirty="0" smtClean="0"/>
              <a:t>It guarantees </a:t>
            </a:r>
            <a:r>
              <a:rPr lang="en-US" dirty="0"/>
              <a:t>equality under the law with majority rule and the rights of the minority </a:t>
            </a:r>
            <a:r>
              <a:rPr lang="en-US" dirty="0" smtClean="0"/>
              <a:t>protected.</a:t>
            </a:r>
            <a:endParaRPr lang="en-US" b="1" dirty="0"/>
          </a:p>
          <a:p>
            <a:r>
              <a:rPr lang="en-US" dirty="0" smtClean="0"/>
              <a:t>It protects </a:t>
            </a:r>
            <a:r>
              <a:rPr lang="en-US" dirty="0"/>
              <a:t>the fundamental freedoms of religion, speech, press, assembly, and </a:t>
            </a:r>
            <a:r>
              <a:rPr lang="en-US" dirty="0" smtClean="0"/>
              <a:t>petition.  </a:t>
            </a:r>
            <a:endParaRPr lang="en-US" dirty="0"/>
          </a:p>
          <a:p>
            <a:r>
              <a:rPr lang="en-US" dirty="0" smtClean="0"/>
              <a:t>The Bill of Rights is essential to these protections.</a:t>
            </a:r>
            <a:endParaRPr lang="en-US" dirty="0"/>
          </a:p>
          <a:p>
            <a:endParaRPr lang="en-US" dirty="0"/>
          </a:p>
        </p:txBody>
      </p:sp>
    </p:spTree>
    <p:extLst>
      <p:ext uri="{BB962C8B-B14F-4D97-AF65-F5344CB8AC3E}">
        <p14:creationId xmlns:p14="http://schemas.microsoft.com/office/powerpoint/2010/main" val="4050097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153400" cy="990600"/>
          </a:xfrm>
        </p:spPr>
        <p:txBody>
          <a:bodyPr>
            <a:normAutofit fontScale="90000"/>
          </a:bodyPr>
          <a:lstStyle/>
          <a:p>
            <a:r>
              <a:rPr lang="en-US" dirty="0" smtClean="0"/>
              <a:t>How is the Constitution of the United States organized?</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a:t>The </a:t>
            </a:r>
            <a:r>
              <a:rPr lang="en-US" i="1" dirty="0"/>
              <a:t>Constitution of the United States of America</a:t>
            </a:r>
            <a:r>
              <a:rPr lang="en-US" dirty="0"/>
              <a:t> is the supreme law of the land</a:t>
            </a:r>
            <a:r>
              <a:rPr lang="en-US" dirty="0" smtClean="0"/>
              <a:t>.</a:t>
            </a:r>
            <a:endParaRPr lang="en-US" b="1" dirty="0"/>
          </a:p>
          <a:p>
            <a:r>
              <a:rPr lang="en-US" dirty="0"/>
              <a:t>The Preamble to the </a:t>
            </a:r>
            <a:r>
              <a:rPr lang="en-US" i="1" dirty="0"/>
              <a:t>Constitution of the United States of America</a:t>
            </a:r>
            <a:r>
              <a:rPr lang="en-US" dirty="0"/>
              <a:t> expresses the reasons the constitution was written</a:t>
            </a:r>
            <a:r>
              <a:rPr lang="en-US" dirty="0" smtClean="0"/>
              <a:t>.</a:t>
            </a:r>
            <a:r>
              <a:rPr lang="en-US" dirty="0"/>
              <a:t> </a:t>
            </a:r>
            <a:endParaRPr lang="en-US" b="1" dirty="0"/>
          </a:p>
          <a:p>
            <a:r>
              <a:rPr lang="en-US" u="sng" dirty="0"/>
              <a:t>Goals of the U.S. government (Preamble to the Constitution)</a:t>
            </a:r>
            <a:endParaRPr lang="en-US" b="1" dirty="0"/>
          </a:p>
          <a:p>
            <a:pPr marL="0" indent="0">
              <a:buNone/>
            </a:pPr>
            <a:r>
              <a:rPr lang="en-US" dirty="0"/>
              <a:t>	</a:t>
            </a:r>
            <a:r>
              <a:rPr lang="en-US" dirty="0" smtClean="0"/>
              <a:t>to </a:t>
            </a:r>
            <a:r>
              <a:rPr lang="en-US" dirty="0"/>
              <a:t>form a union</a:t>
            </a:r>
            <a:endParaRPr lang="en-US" b="1" dirty="0"/>
          </a:p>
          <a:p>
            <a:pPr marL="0" lvl="0" indent="0">
              <a:buNone/>
            </a:pPr>
            <a:r>
              <a:rPr lang="en-US" dirty="0" smtClean="0"/>
              <a:t>	to </a:t>
            </a:r>
            <a:r>
              <a:rPr lang="en-US" dirty="0"/>
              <a:t>establish justice</a:t>
            </a:r>
            <a:endParaRPr lang="en-US" b="1" dirty="0"/>
          </a:p>
          <a:p>
            <a:pPr marL="0" lvl="0" indent="0">
              <a:buNone/>
            </a:pPr>
            <a:r>
              <a:rPr lang="en-US" dirty="0" smtClean="0"/>
              <a:t>	to </a:t>
            </a:r>
            <a:r>
              <a:rPr lang="en-US" dirty="0"/>
              <a:t>ensure domestic peace</a:t>
            </a:r>
            <a:endParaRPr lang="en-US" b="1" dirty="0"/>
          </a:p>
          <a:p>
            <a:pPr marL="0" lvl="0" indent="0">
              <a:buNone/>
            </a:pPr>
            <a:r>
              <a:rPr lang="en-US" dirty="0" smtClean="0"/>
              <a:t>	to </a:t>
            </a:r>
            <a:r>
              <a:rPr lang="en-US" dirty="0"/>
              <a:t>provide </a:t>
            </a:r>
            <a:r>
              <a:rPr lang="en-US" dirty="0" smtClean="0"/>
              <a:t>defense</a:t>
            </a:r>
            <a:endParaRPr lang="en-US" b="1" dirty="0"/>
          </a:p>
          <a:p>
            <a:r>
              <a:rPr lang="en-US" dirty="0"/>
              <a:t>The Preamble to the </a:t>
            </a:r>
            <a:r>
              <a:rPr lang="en-US" i="1" dirty="0"/>
              <a:t>Constitution of the United States of America</a:t>
            </a:r>
            <a:r>
              <a:rPr lang="en-US" dirty="0"/>
              <a:t> begins, “We the people,” which establishes that the power of government comes from the people.</a:t>
            </a:r>
            <a:endParaRPr lang="en-US" b="1" dirty="0"/>
          </a:p>
          <a:p>
            <a:endParaRPr lang="en-US" dirty="0"/>
          </a:p>
        </p:txBody>
      </p:sp>
    </p:spTree>
    <p:extLst>
      <p:ext uri="{BB962C8B-B14F-4D97-AF65-F5344CB8AC3E}">
        <p14:creationId xmlns:p14="http://schemas.microsoft.com/office/powerpoint/2010/main" val="22236110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is the Constitution of the United States organized?</a:t>
            </a:r>
          </a:p>
        </p:txBody>
      </p:sp>
      <p:sp>
        <p:nvSpPr>
          <p:cNvPr id="3" name="Content Placeholder 2"/>
          <p:cNvSpPr>
            <a:spLocks noGrp="1"/>
          </p:cNvSpPr>
          <p:nvPr>
            <p:ph sz="quarter" idx="1"/>
          </p:nvPr>
        </p:nvSpPr>
        <p:spPr/>
        <p:txBody>
          <a:bodyPr>
            <a:normAutofit fontScale="92500" lnSpcReduction="10000"/>
          </a:bodyPr>
          <a:lstStyle/>
          <a:p>
            <a:r>
              <a:rPr lang="en-US" dirty="0"/>
              <a:t>The </a:t>
            </a:r>
            <a:r>
              <a:rPr lang="en-US" i="1" dirty="0"/>
              <a:t>Constitution of the United States of America</a:t>
            </a:r>
            <a:r>
              <a:rPr lang="en-US" dirty="0"/>
              <a:t> establishes a federal form of government in which the national government is supreme</a:t>
            </a:r>
            <a:r>
              <a:rPr lang="en-US" dirty="0" smtClean="0"/>
              <a:t>.</a:t>
            </a:r>
            <a:endParaRPr lang="en-US" b="1" dirty="0"/>
          </a:p>
          <a:p>
            <a:r>
              <a:rPr lang="en-US" dirty="0"/>
              <a:t>The powers of the national government are either enumerated/expressed or implied in the </a:t>
            </a:r>
            <a:r>
              <a:rPr lang="en-US" i="1" dirty="0"/>
              <a:t>Constitution of the United States of America</a:t>
            </a:r>
            <a:r>
              <a:rPr lang="en-US" dirty="0" smtClean="0"/>
              <a:t>.</a:t>
            </a:r>
            <a:endParaRPr lang="en-US" b="1" dirty="0"/>
          </a:p>
          <a:p>
            <a:r>
              <a:rPr lang="en-US" dirty="0"/>
              <a:t>The powers not given to the national government by the </a:t>
            </a:r>
            <a:r>
              <a:rPr lang="en-US" i="1" dirty="0"/>
              <a:t>Constitution of the United States of America</a:t>
            </a:r>
            <a:r>
              <a:rPr lang="en-US" dirty="0"/>
              <a:t> are reserved for the states</a:t>
            </a:r>
            <a:r>
              <a:rPr lang="en-US" dirty="0" smtClean="0"/>
              <a:t>.</a:t>
            </a:r>
            <a:endParaRPr lang="en-US" b="1" dirty="0"/>
          </a:p>
          <a:p>
            <a:r>
              <a:rPr lang="en-US" dirty="0"/>
              <a:t>The </a:t>
            </a:r>
            <a:r>
              <a:rPr lang="en-US" i="1" dirty="0"/>
              <a:t>Constitution of the United States of America</a:t>
            </a:r>
            <a:r>
              <a:rPr lang="en-US" dirty="0"/>
              <a:t> denies powers to both the national and state governments.</a:t>
            </a:r>
            <a:endParaRPr lang="en-US" b="1" dirty="0"/>
          </a:p>
          <a:p>
            <a:endParaRPr lang="en-US" dirty="0"/>
          </a:p>
        </p:txBody>
      </p:sp>
    </p:spTree>
    <p:extLst>
      <p:ext uri="{BB962C8B-B14F-4D97-AF65-F5344CB8AC3E}">
        <p14:creationId xmlns:p14="http://schemas.microsoft.com/office/powerpoint/2010/main" val="161046668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526</TotalTime>
  <Words>1534</Words>
  <Application>Microsoft Office PowerPoint</Application>
  <PresentationFormat>On-screen Show (4:3)</PresentationFormat>
  <Paragraphs>101</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Median</vt:lpstr>
      <vt:lpstr>Unit Two: Constitutional Governments</vt:lpstr>
      <vt:lpstr>Why do governments change? </vt:lpstr>
      <vt:lpstr>Which basic principles characterize constitutional governments? </vt:lpstr>
      <vt:lpstr>Why didn’t the Articles of Confederation work? </vt:lpstr>
      <vt:lpstr>Why didn’t the Articles of Confederation work? </vt:lpstr>
      <vt:lpstr>Why is the Constitution of the United States called a “living document?” </vt:lpstr>
      <vt:lpstr>How does the Constitution of the United States define and limit gov’t powers?</vt:lpstr>
      <vt:lpstr>How is the Constitution of the United States organized?</vt:lpstr>
      <vt:lpstr>How is the Constitution of the United States organized?</vt:lpstr>
      <vt:lpstr>How is the Constitution of the United States organized?</vt:lpstr>
      <vt:lpstr>The Legislative Branch</vt:lpstr>
      <vt:lpstr>The Executive Branch</vt:lpstr>
      <vt:lpstr>The Judicial Branch</vt:lpstr>
      <vt:lpstr>How does the First Amendment protect fundamental rights? </vt:lpstr>
      <vt:lpstr>First Amendment Protections</vt:lpstr>
      <vt:lpstr>First Amendment Protections</vt:lpstr>
      <vt:lpstr>The Preamble to the Constitution</vt:lpstr>
      <vt:lpstr>Who are “We the People?”  Who are the actual authors of the Constitution?</vt:lpstr>
      <vt:lpstr>List at least six (6) reasons why the Constitution was written, according to the Preamble. </vt:lpstr>
      <vt:lpstr>List at least six (6) reasons why the Constitution was written, according to the Preamble.  </vt:lpstr>
      <vt:lpstr>What does the Preamble seem to suggest about the government it hoped to replace, namely, the Articles of Confederation?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Two: Constitutional Governments</dc:title>
  <dc:creator>Adam</dc:creator>
  <cp:lastModifiedBy>Adam</cp:lastModifiedBy>
  <cp:revision>9</cp:revision>
  <dcterms:created xsi:type="dcterms:W3CDTF">2013-07-24T02:38:18Z</dcterms:created>
  <dcterms:modified xsi:type="dcterms:W3CDTF">2013-07-24T11:25:06Z</dcterms:modified>
</cp:coreProperties>
</file>